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8" r:id="rId4"/>
    <p:sldId id="258" r:id="rId5"/>
    <p:sldId id="279" r:id="rId6"/>
    <p:sldId id="280" r:id="rId7"/>
    <p:sldId id="281" r:id="rId8"/>
    <p:sldId id="282" r:id="rId9"/>
    <p:sldId id="271" r:id="rId10"/>
    <p:sldId id="272" r:id="rId11"/>
    <p:sldId id="275" r:id="rId12"/>
    <p:sldId id="276" r:id="rId13"/>
    <p:sldId id="273" r:id="rId14"/>
    <p:sldId id="278" r:id="rId15"/>
    <p:sldId id="274" r:id="rId16"/>
    <p:sldId id="267" r:id="rId17"/>
    <p:sldId id="261" r:id="rId18"/>
    <p:sldId id="262" r:id="rId19"/>
    <p:sldId id="263" r:id="rId20"/>
    <p:sldId id="264" r:id="rId21"/>
    <p:sldId id="265" r:id="rId22"/>
    <p:sldId id="269" r:id="rId23"/>
    <p:sldId id="27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8"/>
    <p:restoredTop sz="94653"/>
  </p:normalViewPr>
  <p:slideViewPr>
    <p:cSldViewPr snapToGrid="0">
      <p:cViewPr varScale="1">
        <p:scale>
          <a:sx n="78" d="100"/>
          <a:sy n="78" d="100"/>
        </p:scale>
        <p:origin x="9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0E754-7D48-B14B-A15D-9EA61D0273AD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52CA6-FDCE-1C4D-864B-7C1DB7F029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467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52CA6-FDCE-1C4D-864B-7C1DB7F0296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599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E290E-5E3A-A2C0-1E1B-4D71FF7DA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E13AF4-A730-8D3B-2BA1-2EBA0800D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8944D-3C9F-E393-A794-027B1181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7A708-A574-E5C6-0643-AB2A0F0C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4C4EA3-3908-3891-32B6-1C2BF333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546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790FF-5464-8357-F09B-6B28A3C2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E74745-6BAE-6644-56BC-09C9CFFF6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48C04A-DD08-C92D-0443-5E627AEC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3DAC4-6BC5-EF59-4A8C-3F75D8B8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331338-FB30-F080-BF71-615C8AFB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9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381531-5404-4D8C-A0EB-D6336C3AA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996D8F-EFEE-B457-FBE5-BC6AA4160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3D3E8-8218-75AE-768E-0ECFB4EA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62BD03-E01C-C3A8-3EF7-DF8B0C4D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1CD304-B09E-0F7A-8F67-C929B449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47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9B82-3A4F-6ED6-1843-EDB9055E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B5844-8247-7E58-9DC8-73B9C3D40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0AF04-9DBE-36F8-D7CE-8865FEF1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788041-6A12-9560-9CE6-9B7AC7B1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041A1-46F9-0B68-15E6-495DA60F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243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1CA46-AC29-6CD5-D725-54CED79F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3CC55C-382E-FAC2-8091-2004D4F0A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D9592C-17AC-1C85-A2FC-E7589677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34271B-D1C5-0044-2023-C93106C2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7633F-2DDB-064D-1650-C7F73FB7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60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F0BBD-ED85-28A8-5C50-4131EE82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14D77-AEE7-6F28-9448-3D1B9E131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C151F8-3072-2094-2175-4F6F1A0FE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C353D9-BF3E-DB1A-F427-8EA462B8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722471-B59A-26AB-F128-B8E0F4C2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DEFA6-13E8-82CD-9DDE-865434B3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9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9FEC1-053E-D348-949C-0B3A40BA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8B93A9-FFDB-CE0F-2E6F-4A805BD58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014D66-A375-8A0A-1CB2-FCAB882F2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609290-125C-FDCE-0C78-0570E660E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C1B19A-D477-5682-667B-8ADAB6F79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C43CE1-271E-F51F-2BAE-214D9EEA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E6190A-D119-D1A7-7C25-E3BB808D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7A4EA8-30AA-9F32-C267-A5FEC956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509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06244-D6EF-AD58-C0A8-F1D9DD76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E0C25A-2475-21E6-D235-3C6B365B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3AADD1-768C-F831-A7C7-2E911AAB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DC2216-143E-7ED6-C15A-F449982E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52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F61D79-A3A6-7E4F-ADDB-9949F7084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FE1601-C1B6-8CB2-C313-8A951763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490A76-2137-6C72-0013-9886B608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06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28F9D-3720-61D2-C9E9-44A12EEF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0EF897-ADD6-3D29-1E64-D162E165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14146C-9C8F-69A7-4A0F-AABE530C6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9D7F9A-95B0-421C-96AD-E5812AA8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BF6BEA-B0D1-CA3C-AE5B-AD9D5497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32A9B-C040-3827-507E-6492776F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99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44F10-A0B7-8BAA-B360-48176559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18C848-8C8A-097A-CD8C-6A01D33B2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DE70ED-159B-F646-4341-5F3F5D4EC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019B98-8990-4962-638E-9EFD96EC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839C28-EDF0-2E66-086E-FAA6A0C8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50505E-1FBA-0175-E748-4E99C44A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67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36D4CE-3650-B08F-D13F-DCA7B1A7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DA708C-E7C1-2723-C68D-B0C7D4ACE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314460-F6BA-2759-C557-7F4F4E45E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7B93-B249-4048-8638-FAB1C62FFC4C}" type="datetimeFigureOut">
              <a:rPr kumimoji="1" lang="zh-CN" altLang="en-US" smtClean="0"/>
              <a:t>2024/12/30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368D3-F412-4D08-E1C1-9ACCA8F1D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3BFE9-6FFB-3EFB-D6F4-E1D2BCBD4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C4945-CD50-9145-A664-A0217DE83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83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D76C2-3C81-5CDE-FF01-819D612DA0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计算机网络习题课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AEC3C8-A119-3BB2-B8D0-FAE201039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2022/10/26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01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36DB9-1511-6D8C-AD3D-73611B03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2A1537-D562-134A-3AEB-49E32FA9F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85506"/>
            <a:ext cx="10515600" cy="389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/>
              <a:t>确定站点发送的数据只需要使用接收到的码片与发送方的码片做</a:t>
            </a:r>
            <a:r>
              <a:rPr kumimoji="1" lang="zh-CN" altLang="en-US" sz="2400" dirty="0">
                <a:solidFill>
                  <a:srgbClr val="FF0000"/>
                </a:solidFill>
              </a:rPr>
              <a:t>规格化内积</a:t>
            </a:r>
            <a:r>
              <a:rPr kumimoji="1" lang="zh-CN" altLang="en-US" sz="2400" dirty="0"/>
              <a:t>，如果得到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则发送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，得到</a:t>
            </a:r>
            <a:r>
              <a:rPr kumimoji="1" lang="en-US" altLang="zh-CN" sz="2400" dirty="0"/>
              <a:t>-1</a:t>
            </a:r>
            <a:r>
              <a:rPr kumimoji="1" lang="zh-CN" altLang="en-US" sz="2400" dirty="0"/>
              <a:t>则发送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，得到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则没有发送数据。</a:t>
            </a:r>
            <a:endParaRPr kumimoji="1" lang="en-US" altLang="zh-CN" sz="2400" dirty="0"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202FF882-7CC7-38C0-EFA7-C29A080F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0515600" cy="19154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81454E-FB3F-3B6F-50AB-AA349B93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506577"/>
            <a:ext cx="7772400" cy="299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9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50E5A-3DDD-9825-EA5D-38F8C441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58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A97D4-812E-54B6-F363-20006689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封装成帧：在一段数据的前后分别添加首部和尾部，用于在接收的</a:t>
            </a:r>
            <a:r>
              <a:rPr kumimoji="1" lang="en-US" altLang="zh-CN" dirty="0"/>
              <a:t>bit</a:t>
            </a:r>
            <a:r>
              <a:rPr kumimoji="1" lang="zh-CN" altLang="en-US" dirty="0"/>
              <a:t>流中识别帧的开始和结束。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透明传输：确保上层交付的任何数据都能正确传输，避免数据中特殊的</a:t>
            </a:r>
            <a:r>
              <a:rPr kumimoji="1" lang="en-US" altLang="zh-CN" dirty="0"/>
              <a:t>bit</a:t>
            </a:r>
            <a:r>
              <a:rPr kumimoji="1" lang="zh-CN" altLang="en-US" dirty="0"/>
              <a:t>组合造成帧定界错误。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差错检验：在链路中尽早发现传输错误，并丢弃错误帧，避免网络资源的浪费。差错检验并没有使数据链路层变为可靠传输。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69A7F6-75AA-0693-0FC8-8E111349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7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1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87C79-F7B0-A697-2E9D-0935C930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D0121-F446-96ED-F35D-92EAD4D1B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如何判断是否出错：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）如果经过</a:t>
            </a:r>
            <a:r>
              <a:rPr kumimoji="1" lang="en-US" altLang="zh-CN" dirty="0"/>
              <a:t>CRC</a:t>
            </a:r>
            <a:r>
              <a:rPr kumimoji="1" lang="zh-CN" altLang="en-US" dirty="0"/>
              <a:t>校验得到的余数</a:t>
            </a:r>
            <a:r>
              <a:rPr kumimoji="1" lang="en-US" altLang="zh-CN" dirty="0"/>
              <a:t>R=0</a:t>
            </a:r>
            <a:r>
              <a:rPr kumimoji="1" lang="zh-CN" altLang="en-US" dirty="0"/>
              <a:t>则判断这个帧没有差错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）如果经过</a:t>
            </a:r>
            <a:r>
              <a:rPr kumimoji="1" lang="en-US" altLang="zh-CN" dirty="0"/>
              <a:t>CRC</a:t>
            </a:r>
            <a:r>
              <a:rPr kumimoji="1" lang="zh-CN" altLang="en-US" dirty="0"/>
              <a:t>校验得到的余数</a:t>
            </a:r>
            <a:r>
              <a:rPr kumimoji="1" lang="en-US" altLang="zh-CN" dirty="0"/>
              <a:t>R</a:t>
            </a:r>
            <a:r>
              <a:rPr kumimoji="1" lang="zh-CN" altLang="en-US" dirty="0"/>
              <a:t>≠</a:t>
            </a:r>
            <a:r>
              <a:rPr kumimoji="1" lang="en-US" altLang="zh-CN" dirty="0"/>
              <a:t>0</a:t>
            </a:r>
            <a:r>
              <a:rPr kumimoji="1" lang="zh-CN" altLang="en-US" dirty="0"/>
              <a:t>则判断这个帧有差错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FFE9A1-54EA-9257-DA6A-36392D48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269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3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B8169-08E6-6387-F83A-C6691D54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3C9664-0487-28E2-4482-C4F5CC4EE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730" y="2029178"/>
                <a:ext cx="4177911" cy="35983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l-GR" sz="2400" dirty="0">
                    <a:solidFill>
                      <a:srgbClr val="333333"/>
                    </a:solidFill>
                    <a:latin typeface="Helvetica Neue" panose="02000503000000020004" pitchFamily="2" charset="0"/>
                  </a:rPr>
                  <a:t>端到端</a:t>
                </a:r>
                <a:r>
                  <a:rPr kumimoji="1" lang="zh-CN" altLang="en-US" sz="2400" dirty="0">
                    <a:solidFill>
                      <a:srgbClr val="333333"/>
                    </a:solidFill>
                    <a:latin typeface="Helvetica Neue" panose="02000503000000020004" pitchFamily="2" charset="0"/>
                  </a:rPr>
                  <a:t>传播时延：</a:t>
                </a:r>
                <a:endParaRPr kumimoji="1" lang="en-US" altLang="zh-CN" sz="2400" dirty="0">
                  <a:solidFill>
                    <a:srgbClr val="333333"/>
                  </a:solidFill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200000</m:t>
                          </m:r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en-US" altLang="zh-CN" sz="2400" b="0" dirty="0">
                  <a:solidFill>
                    <a:srgbClr val="333333"/>
                  </a:solidFill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sz="2400" b="0" dirty="0">
                  <a:solidFill>
                    <a:srgbClr val="333333"/>
                  </a:solidFill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CN" altLang="en-US" sz="2400" dirty="0">
                    <a:solidFill>
                      <a:srgbClr val="333333"/>
                    </a:solidFill>
                    <a:latin typeface="Helvetica Neue" panose="02000503000000020004" pitchFamily="2" charset="0"/>
                  </a:rPr>
                  <a:t>时间内发送的数据长度：</a:t>
                </a:r>
                <a:endParaRPr kumimoji="1" lang="en-US" altLang="zh-CN" sz="2400" dirty="0">
                  <a:solidFill>
                    <a:srgbClr val="333333"/>
                  </a:solidFill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×数据率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=2×5×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kumimoji="1" lang="en-US" altLang="zh-CN" sz="2400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=10000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bit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=1250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Byte</m:t>
                      </m:r>
                    </m:oMath>
                  </m:oMathPara>
                </a14:m>
                <a:endParaRPr kumimoji="1" lang="en-US" altLang="zh-CN" sz="2400" i="1" dirty="0">
                  <a:solidFill>
                    <a:srgbClr val="33333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3C9664-0487-28E2-4482-C4F5CC4EE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730" y="2029178"/>
                <a:ext cx="4177911" cy="3598333"/>
              </a:xfrm>
              <a:blipFill>
                <a:blip r:embed="rId2"/>
                <a:stretch>
                  <a:fillRect l="-2424" t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5FC5E23-3AA9-518C-9C88-641AD9B5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5"/>
            <a:ext cx="10542023" cy="6547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197252-328E-A3A9-8D9B-0915CCC0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641" y="1230489"/>
            <a:ext cx="6820581" cy="44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2F2DA-D7DC-CE37-DDDA-15DB2929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266D4D-DEF7-7132-A9DF-FAB69EBC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EEEEB4-D92C-CA1C-AE4A-AA35FB36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26648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0C7F8C-80B0-EE11-A949-62B656B66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744" y="3029947"/>
            <a:ext cx="7532511" cy="31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8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F2EEC-81A0-1320-BC3E-DE8E109A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767D77-62B4-5A5D-B93C-BA55E032F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98BBC2-3C9B-1A7D-631F-E00E6387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5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6B91-651F-0DC3-4765-17EAB176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套接字编程介绍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CF2E02-2EAE-4091-D2C5-95B313372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13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C/S</a:t>
            </a:r>
            <a:r>
              <a:rPr kumimoji="1" lang="zh-CN" altLang="en-US" dirty="0"/>
              <a:t>模型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AEFF41-7C07-6A6F-28B7-5C878ED3C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555" y="1372804"/>
            <a:ext cx="3776215" cy="2265729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74DBD6-D668-767D-DFB5-84C289448C6E}"/>
              </a:ext>
            </a:extLst>
          </p:cNvPr>
          <p:cNvSpPr txBox="1"/>
          <p:nvPr/>
        </p:nvSpPr>
        <p:spPr>
          <a:xfrm>
            <a:off x="838200" y="1572096"/>
            <a:ext cx="5926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互联网的组成：</a:t>
            </a:r>
            <a:endParaRPr kumimoji="1" lang="en-US" altLang="zh-CN" b="1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）边缘部分 由所有连接在互联网上的主机组成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）核心部分 由大量网络和连接这些网络的路由器组成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66AFB8-D822-8FF8-D6FD-86850A4803DA}"/>
              </a:ext>
            </a:extLst>
          </p:cNvPr>
          <p:cNvSpPr txBox="1"/>
          <p:nvPr/>
        </p:nvSpPr>
        <p:spPr>
          <a:xfrm>
            <a:off x="838200" y="2704960"/>
            <a:ext cx="7385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计算机之间的通信：主机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的某个进程和主机</a:t>
            </a:r>
            <a:r>
              <a:rPr kumimoji="1" lang="en-US" altLang="zh-CN" b="1" dirty="0"/>
              <a:t>B</a:t>
            </a:r>
            <a:r>
              <a:rPr kumimoji="1" lang="zh-CN" altLang="en-US" b="1" dirty="0"/>
              <a:t>上的另一个进程进行通信</a:t>
            </a:r>
            <a:endParaRPr kumimoji="1" lang="en-US" altLang="zh-CN" b="1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）客户</a:t>
            </a:r>
            <a:r>
              <a:rPr kumimoji="1" lang="en-US" altLang="zh-CN" dirty="0"/>
              <a:t>-</a:t>
            </a:r>
            <a:r>
              <a:rPr kumimoji="1" lang="zh-CN" altLang="en-US" dirty="0"/>
              <a:t>服务器方式（</a:t>
            </a:r>
            <a:r>
              <a:rPr kumimoji="1" lang="en-US" altLang="zh-CN" dirty="0"/>
              <a:t>C/S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）对等方式（</a:t>
            </a:r>
            <a:r>
              <a:rPr kumimoji="1" lang="en-US" altLang="zh-CN" dirty="0"/>
              <a:t>P2P</a:t>
            </a:r>
            <a:r>
              <a:rPr kumimoji="1"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1986CF-23E7-0FF9-E3C4-EA72D25D34D4}"/>
              </a:ext>
            </a:extLst>
          </p:cNvPr>
          <p:cNvSpPr txBox="1"/>
          <p:nvPr/>
        </p:nvSpPr>
        <p:spPr>
          <a:xfrm>
            <a:off x="838199" y="3837824"/>
            <a:ext cx="7462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客户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服务器方式：</a:t>
            </a:r>
            <a:r>
              <a:rPr kumimoji="1" lang="zh-CN" altLang="en-US" dirty="0"/>
              <a:t>大多数网络应用是按照划分成客户（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）和服务器（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）来组织的。其中客户是服务请求方，服务器是服务提供方。这种组织方式有如下特点：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）总是由客户发起请求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）客户每次只与一个服务器通信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）服务器可同时处理多个客户的请求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4AC9B2-B46D-4D4E-83F5-32098E9208A2}"/>
              </a:ext>
            </a:extLst>
          </p:cNvPr>
          <p:cNvSpPr txBox="1"/>
          <p:nvPr/>
        </p:nvSpPr>
        <p:spPr>
          <a:xfrm>
            <a:off x="838199" y="5879392"/>
            <a:ext cx="746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</a:rPr>
              <a:t>思考：应用进程如何使用网络和其他进程通信？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CE7716-3889-CB7B-A2AF-F35AEB4B63BF}"/>
              </a:ext>
            </a:extLst>
          </p:cNvPr>
          <p:cNvSpPr/>
          <p:nvPr/>
        </p:nvSpPr>
        <p:spPr>
          <a:xfrm>
            <a:off x="8565479" y="3912943"/>
            <a:ext cx="1971522" cy="4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应用层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8FA0416-0CE7-60D5-72CA-16C98458843F}"/>
              </a:ext>
            </a:extLst>
          </p:cNvPr>
          <p:cNvSpPr/>
          <p:nvPr/>
        </p:nvSpPr>
        <p:spPr>
          <a:xfrm>
            <a:off x="8565479" y="5002840"/>
            <a:ext cx="1971522" cy="4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传输层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032AE2-77F9-06FE-1938-E205362CBD25}"/>
              </a:ext>
            </a:extLst>
          </p:cNvPr>
          <p:cNvSpPr/>
          <p:nvPr/>
        </p:nvSpPr>
        <p:spPr>
          <a:xfrm>
            <a:off x="8565479" y="5414515"/>
            <a:ext cx="1971522" cy="4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网络层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A413C5-579E-592B-22EF-F65349FFED7E}"/>
              </a:ext>
            </a:extLst>
          </p:cNvPr>
          <p:cNvSpPr/>
          <p:nvPr/>
        </p:nvSpPr>
        <p:spPr>
          <a:xfrm>
            <a:off x="8565479" y="5822258"/>
            <a:ext cx="1971522" cy="4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数据链路层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2EF1B0-D57A-1D10-41C1-68DBCC9649D9}"/>
              </a:ext>
            </a:extLst>
          </p:cNvPr>
          <p:cNvSpPr/>
          <p:nvPr/>
        </p:nvSpPr>
        <p:spPr>
          <a:xfrm>
            <a:off x="8565479" y="6230001"/>
            <a:ext cx="1971522" cy="4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物理层</a:t>
            </a: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E3ED4702-A2C5-6CF1-A3B7-60D26603A70D}"/>
              </a:ext>
            </a:extLst>
          </p:cNvPr>
          <p:cNvSpPr/>
          <p:nvPr/>
        </p:nvSpPr>
        <p:spPr>
          <a:xfrm>
            <a:off x="10537001" y="5181598"/>
            <a:ext cx="447522" cy="124264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8170D5-9588-F6E5-2E46-3EBD05CA752F}"/>
              </a:ext>
            </a:extLst>
          </p:cNvPr>
          <p:cNvSpPr txBox="1"/>
          <p:nvPr/>
        </p:nvSpPr>
        <p:spPr>
          <a:xfrm>
            <a:off x="10984523" y="547855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操作系统</a:t>
            </a:r>
            <a:endParaRPr kumimoji="1" lang="en-US" altLang="zh-CN" dirty="0"/>
          </a:p>
          <a:p>
            <a:r>
              <a:rPr kumimoji="1" lang="zh-CN" altLang="en-US" dirty="0"/>
              <a:t>硬件设备</a:t>
            </a:r>
            <a:endParaRPr kumimoji="1" lang="en-US" altLang="zh-CN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7ECBEF02-8D13-3257-0F55-C014B894A408}"/>
              </a:ext>
            </a:extLst>
          </p:cNvPr>
          <p:cNvCxnSpPr>
            <a:stCxn id="17" idx="3"/>
          </p:cNvCxnSpPr>
          <p:nvPr/>
        </p:nvCxnSpPr>
        <p:spPr>
          <a:xfrm flipV="1">
            <a:off x="10537001" y="4116814"/>
            <a:ext cx="4475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C193691-14D2-FE72-09B7-702B2028217A}"/>
              </a:ext>
            </a:extLst>
          </p:cNvPr>
          <p:cNvSpPr txBox="1"/>
          <p:nvPr/>
        </p:nvSpPr>
        <p:spPr>
          <a:xfrm>
            <a:off x="10984523" y="39321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应用程序</a:t>
            </a:r>
            <a:endParaRPr kumimoji="1" lang="en-US" altLang="zh-CN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C5726EC-E1EC-3A36-2DCB-73E26AFC1E83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9551240" y="4320686"/>
            <a:ext cx="0" cy="68215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8E0F1B9A-EFEA-2AB5-F4C4-94E58FE810AA}"/>
              </a:ext>
            </a:extLst>
          </p:cNvPr>
          <p:cNvSpPr txBox="1"/>
          <p:nvPr/>
        </p:nvSpPr>
        <p:spPr>
          <a:xfrm>
            <a:off x="9551240" y="45182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6501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套接字编程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27CCB-8471-7CCA-23AB-63A33C85B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30244"/>
            <a:ext cx="7772400" cy="26041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2E4DC70-3DF2-3CBC-5CE5-8B9093C3F566}"/>
              </a:ext>
            </a:extLst>
          </p:cNvPr>
          <p:cNvSpPr txBox="1"/>
          <p:nvPr/>
        </p:nvSpPr>
        <p:spPr>
          <a:xfrm>
            <a:off x="926124" y="1690688"/>
            <a:ext cx="10427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套接字（</a:t>
            </a:r>
            <a:r>
              <a:rPr kumimoji="1" lang="en-US" altLang="zh-CN" dirty="0"/>
              <a:t>Socket</a:t>
            </a:r>
            <a:r>
              <a:rPr kumimoji="1" lang="zh-CN" altLang="en-US" dirty="0"/>
              <a:t>）：是一套供应用程序进行网络通信的</a:t>
            </a:r>
            <a:r>
              <a:rPr kumimoji="1" lang="en-US" altLang="zh-CN" dirty="0"/>
              <a:t>API</a:t>
            </a:r>
            <a:r>
              <a:rPr kumimoji="1" lang="zh-CN" altLang="en-US" dirty="0"/>
              <a:t>。不同的操作系统和编程语言有不同的套接字实现，其中最著名的实现为美国加利福尼亚大学伯克利分校为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系统定义的</a:t>
            </a:r>
            <a:r>
              <a:rPr kumimoji="1" lang="en-US" altLang="zh-CN" dirty="0"/>
              <a:t>Berkeley</a:t>
            </a:r>
            <a:r>
              <a:rPr kumimoji="1" lang="zh-CN" altLang="en-US" dirty="0"/>
              <a:t>套接字。</a:t>
            </a:r>
          </a:p>
        </p:txBody>
      </p:sp>
    </p:spTree>
    <p:extLst>
      <p:ext uri="{BB962C8B-B14F-4D97-AF65-F5344CB8AC3E}">
        <p14:creationId xmlns:p14="http://schemas.microsoft.com/office/powerpoint/2010/main" val="846625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套接字分类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498B6-878C-36CD-28C9-0603984F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7615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Berkeley</a:t>
            </a:r>
            <a:r>
              <a:rPr kumimoji="1" lang="zh-CN" altLang="en-US" dirty="0"/>
              <a:t>套接字分类：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流式套接字：使用</a:t>
            </a:r>
            <a:r>
              <a:rPr kumimoji="1" lang="en-US" altLang="zh-CN" dirty="0"/>
              <a:t>TCP</a:t>
            </a:r>
            <a:r>
              <a:rPr kumimoji="1" lang="zh-CN" altLang="en-US" dirty="0"/>
              <a:t>协议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提供面向连接、可靠的字节流传输服务。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lvl="1"/>
            <a:r>
              <a:rPr kumimoji="1" lang="zh-CN" altLang="en-US" dirty="0"/>
              <a:t>报式套接字：使用</a:t>
            </a:r>
            <a:r>
              <a:rPr kumimoji="1" lang="en-US" altLang="zh-CN" dirty="0"/>
              <a:t>UDP</a:t>
            </a:r>
            <a:r>
              <a:rPr kumimoji="1" lang="zh-CN" altLang="en-US" dirty="0"/>
              <a:t>协议提供无连接不可靠的服务。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原始套接字：可以读写没有经过内核处理的</a:t>
            </a:r>
            <a:r>
              <a:rPr kumimoji="1" lang="en-US" altLang="zh-CN" dirty="0"/>
              <a:t>IP</a:t>
            </a:r>
            <a:r>
              <a:rPr kumimoji="1" lang="zh-CN" altLang="en-US" dirty="0"/>
              <a:t>数据包。</a:t>
            </a:r>
          </a:p>
        </p:txBody>
      </p:sp>
    </p:spTree>
    <p:extLst>
      <p:ext uri="{BB962C8B-B14F-4D97-AF65-F5344CB8AC3E}">
        <p14:creationId xmlns:p14="http://schemas.microsoft.com/office/powerpoint/2010/main" val="25580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1AB84-5FBE-B29E-C4B7-A42366D0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6B7D1-7098-2C9D-81C4-41957BAB5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习题解答</a:t>
            </a:r>
            <a:endParaRPr kumimoji="1" lang="en-US" altLang="zh-CN" dirty="0"/>
          </a:p>
          <a:p>
            <a:r>
              <a:rPr kumimoji="1" lang="zh-CN" altLang="en-US" dirty="0"/>
              <a:t>套接字编程介绍</a:t>
            </a:r>
          </a:p>
        </p:txBody>
      </p:sp>
    </p:spTree>
    <p:extLst>
      <p:ext uri="{BB962C8B-B14F-4D97-AF65-F5344CB8AC3E}">
        <p14:creationId xmlns:p14="http://schemas.microsoft.com/office/powerpoint/2010/main" val="227847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TCP</a:t>
            </a:r>
            <a:r>
              <a:rPr kumimoji="1" lang="zh-CN" altLang="en-US" dirty="0"/>
              <a:t> 套接字编程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52FFCB-2A94-D424-0364-EC0344D0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89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15B11B9-D0F6-F0BE-6529-27012BADCC48}"/>
              </a:ext>
            </a:extLst>
          </p:cNvPr>
          <p:cNvCxnSpPr/>
          <p:nvPr/>
        </p:nvCxnSpPr>
        <p:spPr>
          <a:xfrm>
            <a:off x="838200" y="3329353"/>
            <a:ext cx="525780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364BC23-5BF2-3489-A753-4D7352FAFAE9}"/>
              </a:ext>
            </a:extLst>
          </p:cNvPr>
          <p:cNvCxnSpPr/>
          <p:nvPr/>
        </p:nvCxnSpPr>
        <p:spPr>
          <a:xfrm>
            <a:off x="838200" y="5134707"/>
            <a:ext cx="5257800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形状 8">
            <a:extLst>
              <a:ext uri="{FF2B5EF4-FFF2-40B4-BE49-F238E27FC236}">
                <a16:creationId xmlns:a16="http://schemas.microsoft.com/office/drawing/2014/main" id="{A0CBC7B9-DF13-CCD1-9A5B-AA7020AAB7CE}"/>
              </a:ext>
            </a:extLst>
          </p:cNvPr>
          <p:cNvSpPr/>
          <p:nvPr/>
        </p:nvSpPr>
        <p:spPr>
          <a:xfrm>
            <a:off x="838200" y="1617783"/>
            <a:ext cx="5052645" cy="1641231"/>
          </a:xfrm>
          <a:custGeom>
            <a:avLst/>
            <a:gdLst>
              <a:gd name="connsiteX0" fmla="*/ 0 w 5052645"/>
              <a:gd name="connsiteY0" fmla="*/ 0 h 1641231"/>
              <a:gd name="connsiteX1" fmla="*/ 4847492 w 5052645"/>
              <a:gd name="connsiteY1" fmla="*/ 0 h 1641231"/>
              <a:gd name="connsiteX2" fmla="*/ 4847492 w 5052645"/>
              <a:gd name="connsiteY2" fmla="*/ 674076 h 1641231"/>
              <a:gd name="connsiteX3" fmla="*/ 5052645 w 5052645"/>
              <a:gd name="connsiteY3" fmla="*/ 820615 h 1641231"/>
              <a:gd name="connsiteX4" fmla="*/ 4847492 w 5052645"/>
              <a:gd name="connsiteY4" fmla="*/ 967153 h 1641231"/>
              <a:gd name="connsiteX5" fmla="*/ 4847492 w 5052645"/>
              <a:gd name="connsiteY5" fmla="*/ 1641231 h 1641231"/>
              <a:gd name="connsiteX6" fmla="*/ 0 w 5052645"/>
              <a:gd name="connsiteY6" fmla="*/ 1641231 h 164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2645" h="1641231">
                <a:moveTo>
                  <a:pt x="0" y="0"/>
                </a:moveTo>
                <a:lnTo>
                  <a:pt x="4847492" y="0"/>
                </a:lnTo>
                <a:lnTo>
                  <a:pt x="4847492" y="674076"/>
                </a:lnTo>
                <a:lnTo>
                  <a:pt x="5052645" y="820615"/>
                </a:lnTo>
                <a:lnTo>
                  <a:pt x="4847492" y="967153"/>
                </a:lnTo>
                <a:lnTo>
                  <a:pt x="4847492" y="1641231"/>
                </a:lnTo>
                <a:lnTo>
                  <a:pt x="0" y="164123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CN" altLang="en-US" sz="2000" dirty="0"/>
              <a:t>连接建立阶段：</a:t>
            </a:r>
            <a:endParaRPr kumimoji="1" lang="en-US" altLang="zh-CN" sz="2000" dirty="0"/>
          </a:p>
          <a:p>
            <a:r>
              <a:rPr kumimoji="1" lang="en-US" altLang="zh-CN" dirty="0"/>
              <a:t>socket-</a:t>
            </a:r>
            <a:r>
              <a:rPr kumimoji="1" lang="zh-CN" altLang="en-US" dirty="0"/>
              <a:t>创建一个套接字（不区分服务器和客户）</a:t>
            </a:r>
            <a:endParaRPr kumimoji="1" lang="en-US" altLang="zh-CN" dirty="0"/>
          </a:p>
          <a:p>
            <a:r>
              <a:rPr kumimoji="1" lang="en-US" altLang="zh-CN" dirty="0"/>
              <a:t>bind-</a:t>
            </a:r>
            <a:r>
              <a:rPr kumimoji="1" lang="zh-CN" altLang="en-US" dirty="0"/>
              <a:t>绑定</a:t>
            </a:r>
            <a:r>
              <a:rPr kumimoji="1" lang="en-US" altLang="zh-CN" dirty="0"/>
              <a:t>IP</a:t>
            </a:r>
            <a:r>
              <a:rPr kumimoji="1" lang="zh-CN" altLang="en-US" dirty="0"/>
              <a:t>和端口，不绑定则自动分配</a:t>
            </a:r>
            <a:endParaRPr kumimoji="1" lang="en-US" altLang="zh-CN" dirty="0"/>
          </a:p>
          <a:p>
            <a:r>
              <a:rPr kumimoji="1" lang="en-US" altLang="zh-CN" dirty="0"/>
              <a:t>listen-</a:t>
            </a:r>
            <a:r>
              <a:rPr kumimoji="1" lang="zh-CN" altLang="en-US" dirty="0"/>
              <a:t>把套接字设置为被动方式</a:t>
            </a:r>
            <a:endParaRPr kumimoji="1" lang="en-US" altLang="zh-CN" dirty="0"/>
          </a:p>
          <a:p>
            <a:r>
              <a:rPr kumimoji="1" lang="en-US" altLang="zh-CN" dirty="0"/>
              <a:t>connect/accept-</a:t>
            </a:r>
            <a:r>
              <a:rPr kumimoji="1" lang="zh-CN" altLang="en-US" dirty="0"/>
              <a:t>建立连接</a:t>
            </a: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0A2A21E8-0DD9-9B27-A16D-BDA23AE20D61}"/>
              </a:ext>
            </a:extLst>
          </p:cNvPr>
          <p:cNvSpPr/>
          <p:nvPr/>
        </p:nvSpPr>
        <p:spPr>
          <a:xfrm>
            <a:off x="838199" y="3411415"/>
            <a:ext cx="5052645" cy="1641231"/>
          </a:xfrm>
          <a:custGeom>
            <a:avLst/>
            <a:gdLst>
              <a:gd name="connsiteX0" fmla="*/ 0 w 5052645"/>
              <a:gd name="connsiteY0" fmla="*/ 0 h 1641231"/>
              <a:gd name="connsiteX1" fmla="*/ 4847492 w 5052645"/>
              <a:gd name="connsiteY1" fmla="*/ 0 h 1641231"/>
              <a:gd name="connsiteX2" fmla="*/ 4847492 w 5052645"/>
              <a:gd name="connsiteY2" fmla="*/ 674076 h 1641231"/>
              <a:gd name="connsiteX3" fmla="*/ 5052645 w 5052645"/>
              <a:gd name="connsiteY3" fmla="*/ 820615 h 1641231"/>
              <a:gd name="connsiteX4" fmla="*/ 4847492 w 5052645"/>
              <a:gd name="connsiteY4" fmla="*/ 967153 h 1641231"/>
              <a:gd name="connsiteX5" fmla="*/ 4847492 w 5052645"/>
              <a:gd name="connsiteY5" fmla="*/ 1641231 h 1641231"/>
              <a:gd name="connsiteX6" fmla="*/ 0 w 5052645"/>
              <a:gd name="connsiteY6" fmla="*/ 1641231 h 164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2645" h="1641231">
                <a:moveTo>
                  <a:pt x="0" y="0"/>
                </a:moveTo>
                <a:lnTo>
                  <a:pt x="4847492" y="0"/>
                </a:lnTo>
                <a:lnTo>
                  <a:pt x="4847492" y="674076"/>
                </a:lnTo>
                <a:lnTo>
                  <a:pt x="5052645" y="820615"/>
                </a:lnTo>
                <a:lnTo>
                  <a:pt x="4847492" y="967153"/>
                </a:lnTo>
                <a:lnTo>
                  <a:pt x="4847492" y="1641231"/>
                </a:lnTo>
                <a:lnTo>
                  <a:pt x="0" y="164123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CN" altLang="en-US" sz="2000" dirty="0"/>
              <a:t>数据传送阶段：</a:t>
            </a:r>
            <a:endParaRPr kumimoji="1" lang="en-US" altLang="zh-CN" sz="2000" dirty="0"/>
          </a:p>
          <a:p>
            <a:r>
              <a:rPr kumimoji="1" lang="en-US" altLang="zh-CN" dirty="0" err="1"/>
              <a:t>recv</a:t>
            </a:r>
            <a:r>
              <a:rPr kumimoji="1" lang="en-US" altLang="zh-CN" dirty="0"/>
              <a:t>(read)-</a:t>
            </a:r>
            <a:r>
              <a:rPr kumimoji="1" lang="zh-CN" altLang="en-US" dirty="0"/>
              <a:t>接收（读取）对方发送的数据</a:t>
            </a:r>
            <a:endParaRPr kumimoji="1" lang="en-US" altLang="zh-CN" dirty="0"/>
          </a:p>
          <a:p>
            <a:r>
              <a:rPr kumimoji="1" lang="en-US" altLang="zh-CN" dirty="0"/>
              <a:t>send(write)-</a:t>
            </a:r>
            <a:r>
              <a:rPr kumimoji="1" lang="zh-CN" altLang="en-US" dirty="0"/>
              <a:t>将数据发送（写入）给对方</a:t>
            </a: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3415A69A-3D89-23A0-1AF6-82EFD1F1DF1B}"/>
              </a:ext>
            </a:extLst>
          </p:cNvPr>
          <p:cNvSpPr/>
          <p:nvPr/>
        </p:nvSpPr>
        <p:spPr>
          <a:xfrm>
            <a:off x="838199" y="5216769"/>
            <a:ext cx="5052645" cy="1641231"/>
          </a:xfrm>
          <a:custGeom>
            <a:avLst/>
            <a:gdLst>
              <a:gd name="connsiteX0" fmla="*/ 0 w 5052645"/>
              <a:gd name="connsiteY0" fmla="*/ 0 h 1641231"/>
              <a:gd name="connsiteX1" fmla="*/ 4847492 w 5052645"/>
              <a:gd name="connsiteY1" fmla="*/ 0 h 1641231"/>
              <a:gd name="connsiteX2" fmla="*/ 4847492 w 5052645"/>
              <a:gd name="connsiteY2" fmla="*/ 674076 h 1641231"/>
              <a:gd name="connsiteX3" fmla="*/ 5052645 w 5052645"/>
              <a:gd name="connsiteY3" fmla="*/ 820615 h 1641231"/>
              <a:gd name="connsiteX4" fmla="*/ 4847492 w 5052645"/>
              <a:gd name="connsiteY4" fmla="*/ 967153 h 1641231"/>
              <a:gd name="connsiteX5" fmla="*/ 4847492 w 5052645"/>
              <a:gd name="connsiteY5" fmla="*/ 1641231 h 1641231"/>
              <a:gd name="connsiteX6" fmla="*/ 0 w 5052645"/>
              <a:gd name="connsiteY6" fmla="*/ 1641231 h 164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2645" h="1641231">
                <a:moveTo>
                  <a:pt x="0" y="0"/>
                </a:moveTo>
                <a:lnTo>
                  <a:pt x="4847492" y="0"/>
                </a:lnTo>
                <a:lnTo>
                  <a:pt x="4847492" y="674076"/>
                </a:lnTo>
                <a:lnTo>
                  <a:pt x="5052645" y="820615"/>
                </a:lnTo>
                <a:lnTo>
                  <a:pt x="4847492" y="967153"/>
                </a:lnTo>
                <a:lnTo>
                  <a:pt x="4847492" y="1641231"/>
                </a:lnTo>
                <a:lnTo>
                  <a:pt x="0" y="164123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CN" altLang="en-US" sz="2000" dirty="0"/>
              <a:t>连接释放阶段：</a:t>
            </a:r>
            <a:endParaRPr kumimoji="1" lang="en-US" altLang="zh-CN" sz="2000" dirty="0"/>
          </a:p>
          <a:p>
            <a:r>
              <a:rPr kumimoji="1" lang="en-US" altLang="zh-CN" dirty="0"/>
              <a:t>close-</a:t>
            </a:r>
            <a:r>
              <a:rPr kumimoji="1" lang="zh-CN" altLang="en-US" dirty="0"/>
              <a:t>释放连接并撤销套接字</a:t>
            </a:r>
          </a:p>
        </p:txBody>
      </p:sp>
    </p:spTree>
    <p:extLst>
      <p:ext uri="{BB962C8B-B14F-4D97-AF65-F5344CB8AC3E}">
        <p14:creationId xmlns:p14="http://schemas.microsoft.com/office/powerpoint/2010/main" val="22553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实现服务器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498B6-878C-36CD-28C9-0603984FA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创建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server socket</a:t>
            </a:r>
          </a:p>
          <a:p>
            <a:pPr marL="0" indent="0">
              <a:buNone/>
            </a:pP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try (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ServerSocket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s = new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ServerSocket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(8189)) {</a:t>
            </a:r>
          </a:p>
          <a:p>
            <a:pPr marL="0" indent="0">
              <a:buNone/>
            </a:pP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等待客户端连接</a:t>
            </a:r>
          </a:p>
          <a:p>
            <a:pPr marL="0" indent="0">
              <a:buNone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try (Socket incoming =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s.accept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建立连接后使用输入流接收数据，使用输出流发送数据</a:t>
            </a:r>
          </a:p>
          <a:p>
            <a:pPr marL="0" indent="0">
              <a:buNone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InputStream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inStream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incoming.getInputStream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OutputStream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outStream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incoming.getOutputStream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/**</a:t>
            </a:r>
          </a:p>
          <a:p>
            <a:pPr marL="0" indent="0">
              <a:buNone/>
            </a:pP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*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接收和发送数据</a:t>
            </a:r>
          </a:p>
          <a:p>
            <a:pPr marL="0" indent="0">
              <a:buNone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**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7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连接服务器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498B6-878C-36CD-28C9-0603984FA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try (Socket s = new Socket("127.0.0.1", 8189)) {</a:t>
            </a:r>
          </a:p>
          <a:p>
            <a:pPr marL="0" indent="0">
              <a:buNone/>
            </a:pP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建立连接后使用输入流接收数据，使用输出流发送数据</a:t>
            </a:r>
          </a:p>
          <a:p>
            <a:pPr marL="0" indent="0">
              <a:buNone/>
            </a:pP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InputStream</a:t>
            </a: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inStream</a:t>
            </a: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1" lang="en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incoming.getInputStream</a:t>
            </a: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OutputStream</a:t>
            </a: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outStream</a:t>
            </a: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1" lang="en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incoming.getOutputStream</a:t>
            </a: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/**</a:t>
            </a:r>
          </a:p>
          <a:p>
            <a:pPr marL="0" indent="0">
              <a:buNone/>
            </a:pP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* </a:t>
            </a: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接收和发送数据</a:t>
            </a:r>
          </a:p>
          <a:p>
            <a:pPr marL="0" indent="0">
              <a:buNone/>
            </a:pP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**</a:t>
            </a:r>
            <a:r>
              <a:rPr kumimoji="1"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kumimoji="1"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关闭连接</a:t>
            </a:r>
          </a:p>
          <a:p>
            <a:pPr marL="0" indent="0">
              <a:buNone/>
            </a:pP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s.close</a:t>
            </a: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6835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为多个客户端服务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498B6-878C-36CD-28C9-0603984FA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try (</a:t>
            </a:r>
            <a:r>
              <a:rPr kumimoji="1" lang="en" altLang="zh-CN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ServerSocket</a:t>
            </a: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s = new </a:t>
            </a:r>
            <a:r>
              <a:rPr kumimoji="1" lang="en" altLang="zh-CN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ServerSocket</a:t>
            </a: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(8189)) {  </a:t>
            </a:r>
          </a:p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kumimoji="1" lang="en" altLang="zh-CN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   while (true) {  </a:t>
            </a:r>
          </a:p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Socket incoming = </a:t>
            </a:r>
            <a:r>
              <a:rPr kumimoji="1" lang="en" altLang="zh-CN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s.accept</a:t>
            </a: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为每一个连接创建一个线程</a:t>
            </a:r>
          </a:p>
          <a:p>
            <a:pPr marL="0" indent="0">
              <a:buNone/>
            </a:pPr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Runnable r = new </a:t>
            </a:r>
            <a:r>
              <a:rPr kumimoji="1" lang="en" altLang="zh-CN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ThreadedEchoHandler</a:t>
            </a: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(incoming);</a:t>
            </a:r>
          </a:p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Thread t = new Thread(r);</a:t>
            </a:r>
          </a:p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" altLang="zh-CN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t.start</a:t>
            </a: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" altLang="zh-CN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kumimoji="1" lang="en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8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3D810-3B0F-0780-779D-D028DAC3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习题解答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A52BB8-5CAB-004A-74F2-73A77B02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40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498B6-878C-36CD-28C9-0603984FA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832E04-51A0-7C32-E206-9E8250C6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600" cy="47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7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9498B6-878C-36CD-28C9-0603984FA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33421"/>
                <a:ext cx="10515600" cy="264354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发送所需要的时间：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×8</m:t>
                          </m:r>
                          <m:r>
                            <m:rPr>
                              <m:nor/>
                            </m:rPr>
                            <a:rPr kumimoji="1" lang="zh-CN" altLang="en-US" dirty="0"/>
                            <m:t> 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=1.258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最后一个</a:t>
                </a:r>
                <a:r>
                  <a:rPr kumimoji="1" lang="en-US" altLang="zh-CN" dirty="0"/>
                  <a:t>bit</a:t>
                </a:r>
                <a:r>
                  <a:rPr kumimoji="1" lang="zh-CN" altLang="en-US" dirty="0"/>
                  <a:t>到达接收方的时间：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RTT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总时间：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建立</m:t>
                      </m:r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TCP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连接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所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需要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最后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一个</m:t>
                      </m:r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bit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到达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时间</m:t>
                      </m:r>
                    </m:oMath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=160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+1.258+40×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=1.458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9498B6-878C-36CD-28C9-0603984FA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33421"/>
                <a:ext cx="10515600" cy="2643541"/>
              </a:xfrm>
              <a:blipFill>
                <a:blip r:embed="rId2"/>
                <a:stretch>
                  <a:fillRect l="-724" t="-4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B832E04-51A0-7C32-E206-9E8250C6E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33"/>
          <a:stretch/>
        </p:blipFill>
        <p:spPr>
          <a:xfrm>
            <a:off x="838199" y="365126"/>
            <a:ext cx="10515600" cy="157656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63B1B64-6D8E-6D83-885E-6D024F552100}"/>
              </a:ext>
            </a:extLst>
          </p:cNvPr>
          <p:cNvGrpSpPr/>
          <p:nvPr/>
        </p:nvGrpSpPr>
        <p:grpSpPr>
          <a:xfrm>
            <a:off x="1143000" y="2449689"/>
            <a:ext cx="9906001" cy="1083733"/>
            <a:chOff x="186266" y="2449689"/>
            <a:chExt cx="9906001" cy="1083733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A775BA86-BE90-BF4D-0649-009DA3E35055}"/>
                </a:ext>
              </a:extLst>
            </p:cNvPr>
            <p:cNvCxnSpPr/>
            <p:nvPr/>
          </p:nvCxnSpPr>
          <p:spPr>
            <a:xfrm>
              <a:off x="2223910" y="2449689"/>
              <a:ext cx="0" cy="10837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F06920C5-6B80-6D20-1B2A-D0CA5D372CCE}"/>
                </a:ext>
              </a:extLst>
            </p:cNvPr>
            <p:cNvCxnSpPr/>
            <p:nvPr/>
          </p:nvCxnSpPr>
          <p:spPr>
            <a:xfrm>
              <a:off x="8065912" y="2449689"/>
              <a:ext cx="0" cy="10837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27AE724-5EBE-B276-3A5F-73FD67801EF7}"/>
                </a:ext>
              </a:extLst>
            </p:cNvPr>
            <p:cNvSpPr/>
            <p:nvPr/>
          </p:nvSpPr>
          <p:spPr>
            <a:xfrm>
              <a:off x="2221088" y="2822221"/>
              <a:ext cx="2032000" cy="338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数据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DC10C20-841B-1E76-AF4A-766CC3B642A3}"/>
                </a:ext>
              </a:extLst>
            </p:cNvPr>
            <p:cNvSpPr/>
            <p:nvPr/>
          </p:nvSpPr>
          <p:spPr>
            <a:xfrm>
              <a:off x="186266" y="2822221"/>
              <a:ext cx="2032000" cy="3386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数据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A9366AD-0453-9E78-34E3-7D78975C040B}"/>
                </a:ext>
              </a:extLst>
            </p:cNvPr>
            <p:cNvSpPr/>
            <p:nvPr/>
          </p:nvSpPr>
          <p:spPr>
            <a:xfrm>
              <a:off x="8060267" y="2822221"/>
              <a:ext cx="2032000" cy="3386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数据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CEF0CE-957E-3C2B-E6B9-742B2BECAFC2}"/>
              </a:ext>
            </a:extLst>
          </p:cNvPr>
          <p:cNvSpPr txBox="1"/>
          <p:nvPr/>
        </p:nvSpPr>
        <p:spPr>
          <a:xfrm>
            <a:off x="2731574" y="212955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发送方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E8D1CF-94AB-225D-82FD-5F2F2E4C3D6D}"/>
              </a:ext>
            </a:extLst>
          </p:cNvPr>
          <p:cNvSpPr txBox="1"/>
          <p:nvPr/>
        </p:nvSpPr>
        <p:spPr>
          <a:xfrm>
            <a:off x="8572311" y="21295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接收方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AD1CFD-9580-3DB5-ECBB-8ECD866FBF86}"/>
              </a:ext>
            </a:extLst>
          </p:cNvPr>
          <p:cNvSpPr/>
          <p:nvPr/>
        </p:nvSpPr>
        <p:spPr>
          <a:xfrm>
            <a:off x="6762045" y="1535289"/>
            <a:ext cx="1106311" cy="383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692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9498B6-878C-36CD-28C9-0603984FA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分组数：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=1536</m:t>
                      </m:r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dirty="0"/>
                  <a:t>总共需要等待</a:t>
                </a:r>
                <a:r>
                  <a:rPr kumimoji="1" lang="en-US" altLang="zh-CN" dirty="0"/>
                  <a:t>1535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RTT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总时间：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建立</m:t>
                      </m:r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TCP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连接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时间</m:t>
                      </m:r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发送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所需要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时间</m:t>
                      </m:r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最后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一个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bit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到达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时间</m:t>
                      </m:r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等待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时间</m:t>
                      </m:r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=1.458+1535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×80×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=124.258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9498B6-878C-36CD-28C9-0603984FA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B832E04-51A0-7C32-E206-9E8250C6E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46" b="49519"/>
          <a:stretch/>
        </p:blipFill>
        <p:spPr>
          <a:xfrm>
            <a:off x="838200" y="365125"/>
            <a:ext cx="10515600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9498B6-878C-36CD-28C9-0603984FA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不考虑发送时间，可以假定每个</a:t>
                </a:r>
                <a:r>
                  <a:rPr kumimoji="1" lang="en-US" altLang="zh-CN" dirty="0"/>
                  <a:t>RTT</a:t>
                </a:r>
                <a:r>
                  <a:rPr kumimoji="1" lang="zh-CN" altLang="en-US" dirty="0"/>
                  <a:t>中发送的分组都在最开始的瞬间发送完毕，相当于没发送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个分组需要间隔一个</a:t>
                </a:r>
                <a:r>
                  <a:rPr kumimoji="1" lang="en-US" altLang="zh-CN" dirty="0"/>
                  <a:t>RTT</a:t>
                </a:r>
                <a:r>
                  <a:rPr kumimoji="1" lang="zh-CN" altLang="en-US" dirty="0"/>
                  <a:t>的时间：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总间隔：</a:t>
                </a:r>
                <a:r>
                  <a:rPr kumimoji="1" lang="en-US" altLang="zh-CN" dirty="0"/>
                  <a:t>76RTT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总时间：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建立</m:t>
                      </m:r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TCP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连接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总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间隔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最后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一个</m:t>
                      </m:r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bit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到达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时间</m:t>
                      </m:r>
                    </m:oMath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=160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+76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×80×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+0.5×80×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=6.28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9498B6-878C-36CD-28C9-0603984FA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B832E04-51A0-7C32-E206-9E8250C6E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20" b="32985"/>
          <a:stretch/>
        </p:blipFill>
        <p:spPr>
          <a:xfrm>
            <a:off x="838200" y="365125"/>
            <a:ext cx="10515600" cy="7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1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2B6ED-BB41-8B39-FBFC-BF73E6D5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9498B6-878C-36CD-28C9-0603984FA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根据上述规律，经过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RTT</a:t>
                </a:r>
                <a:r>
                  <a:rPr kumimoji="1" lang="zh-CN" altLang="en-US" dirty="0"/>
                  <a:t>可以发送的分组数为：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1+2+4+…+2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当</a:t>
                </a:r>
                <a:r>
                  <a:rPr kumimoji="1" lang="en-US" altLang="zh-CN" dirty="0"/>
                  <a:t>n=9</a:t>
                </a:r>
                <a:r>
                  <a:rPr kumimoji="1" lang="zh-CN" altLang="en-US" dirty="0"/>
                  <a:t>时，发送了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−1=1023</m:t>
                    </m:r>
                  </m:oMath>
                </a14:m>
                <a:r>
                  <a:rPr kumimoji="1" lang="zh-CN" altLang="en-US" dirty="0"/>
                  <a:t>个分组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当</a:t>
                </a:r>
                <a:r>
                  <a:rPr kumimoji="1" lang="en-US" altLang="zh-CN" dirty="0"/>
                  <a:t>n=10</a:t>
                </a:r>
                <a:r>
                  <a:rPr kumimoji="1" lang="zh-CN" altLang="en-US" dirty="0"/>
                  <a:t>时，发送了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−1=2047</m:t>
                    </m:r>
                  </m:oMath>
                </a14:m>
                <a:r>
                  <a:rPr kumimoji="1" lang="zh-CN" altLang="en-US" dirty="0"/>
                  <a:t>个分组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所以只需要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RTT</a:t>
                </a:r>
                <a:r>
                  <a:rPr kumimoji="1" lang="zh-CN" altLang="en-US" dirty="0"/>
                  <a:t>就能发送完毕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总时间：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建立</m:t>
                      </m:r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TCP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连接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总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间隔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最后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一个</m:t>
                      </m:r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bit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到达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时间</m:t>
                      </m:r>
                    </m:oMath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=160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+0.5×80×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9498B6-878C-36CD-28C9-0603984FA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B832E04-51A0-7C32-E206-9E8250C6E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74"/>
          <a:stretch/>
        </p:blipFill>
        <p:spPr>
          <a:xfrm>
            <a:off x="838200" y="365125"/>
            <a:ext cx="10515600" cy="15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3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7B65F-1794-511E-BC2E-E452420A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67535C-16A8-7259-C6C5-7D33613BE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香农公式：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b="0" dirty="0"/>
                  <a:t>计算初始信噪比：</a:t>
                </a:r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35000=3100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/>
                  <a:t>信息传输速率增大后的信噪比：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35000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×1.6=3100×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信噪比增大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倍：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=3100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(1+10×(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67535C-16A8-7259-C6C5-7D33613BE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A58C55B-B642-D107-85EC-16A2BD5B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0" y="365125"/>
            <a:ext cx="10545280" cy="11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5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1163</Words>
  <Application>Microsoft Office PowerPoint</Application>
  <PresentationFormat>宽屏</PresentationFormat>
  <Paragraphs>132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Helvetica Neue</vt:lpstr>
      <vt:lpstr>等线</vt:lpstr>
      <vt:lpstr>等线 Light</vt:lpstr>
      <vt:lpstr>Arial</vt:lpstr>
      <vt:lpstr>Cambria Math</vt:lpstr>
      <vt:lpstr>Consolas</vt:lpstr>
      <vt:lpstr>Office 主题​​</vt:lpstr>
      <vt:lpstr>计算机网络习题课</vt:lpstr>
      <vt:lpstr>目录</vt:lpstr>
      <vt:lpstr>习题解答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套接字编程介绍</vt:lpstr>
      <vt:lpstr>C/S模型</vt:lpstr>
      <vt:lpstr>套接字编程</vt:lpstr>
      <vt:lpstr>套接字分类</vt:lpstr>
      <vt:lpstr>TCP 套接字编程</vt:lpstr>
      <vt:lpstr>实现服务器</vt:lpstr>
      <vt:lpstr>连接服务器</vt:lpstr>
      <vt:lpstr>为多个客户端服务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计算机网络习题课</dc:title>
  <dc:creator>王 浩</dc:creator>
  <cp:lastModifiedBy>jinyao zheng</cp:lastModifiedBy>
  <cp:revision>10</cp:revision>
  <dcterms:created xsi:type="dcterms:W3CDTF">2022-10-25T12:17:29Z</dcterms:created>
  <dcterms:modified xsi:type="dcterms:W3CDTF">2024-12-30T01:27:47Z</dcterms:modified>
</cp:coreProperties>
</file>